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Calibri (MS) Bold" charset="1" panose="020F0702030404030204"/>
      <p:regular r:id="rId20"/>
    </p:embeddedFont>
    <p:embeddedFont>
      <p:font typeface="Calibri (MS) Bold Italics" charset="1" panose="020F07020304040A0204"/>
      <p:regular r:id="rId21"/>
    </p:embeddedFont>
    <p:embeddedFont>
      <p:font typeface="Calibri (MS)" charset="1" panose="020F0502020204030204"/>
      <p:regular r:id="rId22"/>
    </p:embeddedFont>
    <p:embeddedFont>
      <p:font typeface="TT Rounds Condensed Bold" charset="1" panose="02000806030000020003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notesSlides/notesSlide2.xml" Type="http://schemas.openxmlformats.org/officeDocument/2006/relationships/notesSlide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tusharvaidya0303.github.io/Smart-Learn-Studio/index.html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2816" y="521855"/>
            <a:ext cx="17500106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9"/>
              </a:lnSpc>
            </a:pPr>
            <a:r>
              <a:rPr lang="en-US" sz="4299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BADERIA GLOBAL INSTITUTE OF ENGINEERING  &amp; MANAGEMENT, JABALPUR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373528" y="5915025"/>
            <a:ext cx="12673474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b="true" sz="65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SMART LEARN STUDIO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507355" y="7088057"/>
            <a:ext cx="6405820" cy="308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</a:p>
          <a:p>
            <a:pPr algn="ctr">
              <a:lnSpc>
                <a:spcPts val="4500"/>
              </a:lnSpc>
            </a:pPr>
            <a:r>
              <a:rPr lang="en-US" b="true" sz="3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0246CS243D18</a:t>
            </a:r>
            <a:r>
              <a:rPr lang="en-US" sz="30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–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Tushar Vadiya </a:t>
            </a:r>
          </a:p>
          <a:p>
            <a:pPr algn="ctr">
              <a:lnSpc>
                <a:spcPts val="6000"/>
              </a:lnSpc>
            </a:pPr>
            <a:r>
              <a:rPr lang="en-US" b="true" sz="3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0246CS243D12 </a:t>
            </a:r>
            <a:r>
              <a:rPr lang="en-US" sz="30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–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Ketan Vishwakarma </a:t>
            </a:r>
          </a:p>
          <a:p>
            <a:pPr algn="ctr">
              <a:lnSpc>
                <a:spcPts val="4500"/>
              </a:lnSpc>
            </a:pPr>
            <a:r>
              <a:rPr lang="en-US" b="true" sz="3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0246CS243D13 – 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Mohd Nabeel </a:t>
            </a:r>
          </a:p>
          <a:p>
            <a:pPr algn="ctr">
              <a:lnSpc>
                <a:spcPts val="4500"/>
              </a:lnSpc>
            </a:pPr>
            <a:r>
              <a:rPr lang="en-US" b="true" sz="3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0246CS243D01–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Adesh Soni</a:t>
            </a:r>
          </a:p>
        </p:txBody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8219702" y="1459379"/>
            <a:ext cx="1848596" cy="1848597"/>
            <a:chOff x="0" y="0"/>
            <a:chExt cx="2464794" cy="2464796"/>
          </a:xfrm>
        </p:grpSpPr>
        <p:sp>
          <p:nvSpPr>
            <p:cNvPr name="Freeform 6" id="6" descr="Global Group of Institution"/>
            <p:cNvSpPr/>
            <p:nvPr/>
          </p:nvSpPr>
          <p:spPr>
            <a:xfrm flipH="false" flipV="false" rot="0">
              <a:off x="0" y="0"/>
              <a:ext cx="2464816" cy="2464816"/>
            </a:xfrm>
            <a:custGeom>
              <a:avLst/>
              <a:gdLst/>
              <a:ahLst/>
              <a:cxnLst/>
              <a:rect r="r" b="b" t="t" l="l"/>
              <a:pathLst>
                <a:path h="2464816" w="2464816">
                  <a:moveTo>
                    <a:pt x="0" y="0"/>
                  </a:moveTo>
                  <a:lnTo>
                    <a:pt x="2464816" y="0"/>
                  </a:lnTo>
                  <a:lnTo>
                    <a:pt x="2464816" y="2464816"/>
                  </a:lnTo>
                  <a:lnTo>
                    <a:pt x="0" y="24648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3594393" y="3491445"/>
            <a:ext cx="11136953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Semester  : V</a:t>
            </a:r>
          </a:p>
          <a:p>
            <a:pPr algn="ctr">
              <a:lnSpc>
                <a:spcPts val="4799"/>
              </a:lnSpc>
            </a:pPr>
            <a:r>
              <a:rPr lang="en-US" sz="3999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Branch: </a:t>
            </a:r>
            <a:r>
              <a:rPr lang="en-US" sz="3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Computer Science and Engineering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99138" y="5076825"/>
            <a:ext cx="319598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</a:t>
            </a: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ourse Code: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CS508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309207" y="5076825"/>
            <a:ext cx="495692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</a:t>
            </a: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</a:t>
            </a: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ourse Name: Minor Project - 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19702" y="5534025"/>
            <a:ext cx="298112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resentation 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723911" y="7183307"/>
            <a:ext cx="797270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b="true" sz="25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ENROLLMENT NUMBER &amp; NAME OF</a:t>
            </a:r>
            <a:r>
              <a:rPr lang="en-US" b="true" sz="25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MEMBERS: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6263" y="-188277"/>
            <a:ext cx="15773400" cy="1410335"/>
            <a:chOff x="0" y="0"/>
            <a:chExt cx="21031200" cy="18804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31200" cy="1880446"/>
            </a:xfrm>
            <a:custGeom>
              <a:avLst/>
              <a:gdLst/>
              <a:ahLst/>
              <a:cxnLst/>
              <a:rect r="r" b="b" t="t" l="l"/>
              <a:pathLst>
                <a:path h="188044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1880446"/>
                  </a:lnTo>
                  <a:lnTo>
                    <a:pt x="0" y="188044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76200"/>
              <a:ext cx="21031200" cy="180424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b="true" sz="6999" spc="-42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Expected Outcomes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10783" y="1360109"/>
            <a:ext cx="17466434" cy="9582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SmartLearn Studio is a fully functional, deployed, full-stack web application developed using the MERN stack with AI integration.</a:t>
            </a:r>
          </a:p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🔗 Live Deployment Link:</a:t>
            </a:r>
          </a:p>
          <a:p>
            <a:pPr algn="just">
              <a:lnSpc>
                <a:spcPts val="5097"/>
              </a:lnSpc>
            </a:pPr>
            <a:r>
              <a:rPr lang="en-US" b="true" sz="2998" u="sng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  <a:hlinkClick r:id="rId2" tooltip="https://tusharvaidya0303.github.io/Smart-Learn-Studio/index.html"/>
              </a:rPr>
              <a:t>https://tusharvaidya0303.github.io/Smart-Learn-Studio/index.html</a:t>
            </a:r>
          </a:p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platform goes beyond a static website by providing a data-driven solution that automates and enhances the course creation and learning process using modern technologies and artificial intelligence.</a:t>
            </a:r>
          </a:p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Key Beneficiary Groups</a:t>
            </a:r>
          </a:p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Instructors</a:t>
            </a:r>
          </a:p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AI-assisted course creation, structured content organization, and efficient course management.</a:t>
            </a:r>
          </a:p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Students</a:t>
            </a:r>
          </a:p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Personalized, well-structured, and easily accessible learning experiences.</a:t>
            </a:r>
          </a:p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Administrators</a:t>
            </a:r>
          </a:p>
          <a:p>
            <a:pPr algn="just">
              <a:lnSpc>
                <a:spcPts val="5097"/>
              </a:lnSpc>
            </a:pPr>
            <a:r>
              <a:rPr lang="en-US" sz="2998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Centralized system control, secure data management, and scalable platform operations.</a:t>
            </a:r>
          </a:p>
          <a:p>
            <a:pPr algn="just">
              <a:lnSpc>
                <a:spcPts val="5097"/>
              </a:lnSpc>
            </a:pPr>
          </a:p>
          <a:p>
            <a:pPr algn="just">
              <a:lnSpc>
                <a:spcPts val="5097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5942621" y="9718854"/>
            <a:ext cx="6402757" cy="568146"/>
            <a:chOff x="0" y="0"/>
            <a:chExt cx="8229600" cy="7302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22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822960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2296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915900" y="9534525"/>
            <a:ext cx="4114800" cy="547688"/>
            <a:chOff x="0" y="0"/>
            <a:chExt cx="5486400" cy="7302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10</a:t>
              </a:r>
            </a:p>
          </p:txBody>
        </p:sp>
      </p:grpSp>
      <p:sp>
        <p:nvSpPr>
          <p:cNvPr name="AutoShape 12" id="12"/>
          <p:cNvSpPr/>
          <p:nvPr/>
        </p:nvSpPr>
        <p:spPr>
          <a:xfrm>
            <a:off x="0" y="1317308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387" y="-35877"/>
            <a:ext cx="17990613" cy="1410334"/>
            <a:chOff x="0" y="0"/>
            <a:chExt cx="23987484" cy="18804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987483" cy="1880446"/>
            </a:xfrm>
            <a:custGeom>
              <a:avLst/>
              <a:gdLst/>
              <a:ahLst/>
              <a:cxnLst/>
              <a:rect r="r" b="b" t="t" l="l"/>
              <a:pathLst>
                <a:path h="1880446" w="23987483">
                  <a:moveTo>
                    <a:pt x="0" y="0"/>
                  </a:moveTo>
                  <a:lnTo>
                    <a:pt x="23987483" y="0"/>
                  </a:lnTo>
                  <a:lnTo>
                    <a:pt x="23987483" y="1880446"/>
                  </a:lnTo>
                  <a:lnTo>
                    <a:pt x="0" y="188044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76200"/>
              <a:ext cx="23987484" cy="180424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b="true" sz="6999" spc="-42">
                  <a:solidFill>
                    <a:srgbClr val="000000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References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97387" y="1798867"/>
            <a:ext cx="17673711" cy="467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50"/>
              </a:lnSpc>
            </a:pPr>
            <a:r>
              <a:rPr lang="en-US" sz="3000" b="true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References for SmartLearn Studio</a:t>
            </a:r>
          </a:p>
          <a:p>
            <a:pPr algn="just" marL="647700" indent="-323850" lvl="1">
              <a:lnSpc>
                <a:spcPts val="525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Generative AI for Content &amp; Structure (AI Course Outline Generator) This paper supports the foundational concept of using AI to create structured, educational content, which is the core of our instructor-facing feature.</a:t>
            </a:r>
          </a:p>
          <a:p>
            <a:pPr algn="l">
              <a:lnSpc>
                <a:spcPts val="5250"/>
              </a:lnSpc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( 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R. S. H. Al-Dmour and R. A. Abu-Shanab, "A Novel Approach for Automatic Course Content Generation    Using Natural Language Processing and Machine Learning," in IEEE Access, vol. 11, pp. 117582-117593, 2023, doi: 10.1109/ACCESS.2023.3323087.)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057900" y="9534525"/>
            <a:ext cx="6172200" cy="547688"/>
            <a:chOff x="0" y="0"/>
            <a:chExt cx="8229600" cy="7302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22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822960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2296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915900" y="9534525"/>
            <a:ext cx="4114800" cy="547688"/>
            <a:chOff x="0" y="0"/>
            <a:chExt cx="5486400" cy="7302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11</a:t>
              </a:r>
            </a:p>
          </p:txBody>
        </p:sp>
      </p:grpSp>
      <p:sp>
        <p:nvSpPr>
          <p:cNvPr name="AutoShape 12" id="12"/>
          <p:cNvSpPr/>
          <p:nvPr/>
        </p:nvSpPr>
        <p:spPr>
          <a:xfrm>
            <a:off x="0" y="1374458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307145" y="7332583"/>
            <a:ext cx="17673711" cy="200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49"/>
              </a:lnSpc>
            </a:pPr>
            <a:r>
              <a:rPr lang="en-US" sz="2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2.Adaptive Learning and Personalization (Adaptive Curriculum Engine) This reference provides the technical and        pedagogical framework for our unique Adaptive Curriculum Engine, showing how systems dynamically adjust to student performance.</a:t>
            </a: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9801" y="34528"/>
            <a:ext cx="15773400" cy="1988345"/>
            <a:chOff x="0" y="0"/>
            <a:chExt cx="21031200" cy="26511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1031200" cy="271780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b="true" sz="6999" spc="-42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Table of Content 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257300" y="2657475"/>
            <a:ext cx="7589520" cy="470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Introduction</a:t>
            </a:r>
          </a:p>
          <a:p>
            <a:pPr algn="just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Problem Statement</a:t>
            </a:r>
          </a:p>
          <a:p>
            <a:pPr algn="just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Literature Survey / Existing Systems</a:t>
            </a:r>
          </a:p>
          <a:p>
            <a:pPr algn="just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Project Objectives</a:t>
            </a:r>
          </a:p>
          <a:p>
            <a:pPr algn="just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Proposed Solution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79430" y="2657475"/>
            <a:ext cx="7589520" cy="470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Technology Stack</a:t>
            </a:r>
          </a:p>
          <a:p>
            <a:pPr algn="l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Feasibility Study</a:t>
            </a:r>
          </a:p>
          <a:p>
            <a:pPr algn="l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Tentative Timeline (Gantt Chart)</a:t>
            </a:r>
          </a:p>
          <a:p>
            <a:pPr algn="l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Expected Outcomes</a:t>
            </a:r>
          </a:p>
          <a:p>
            <a:pPr algn="l" marL="647700" indent="-323850" lvl="1">
              <a:lnSpc>
                <a:spcPts val="7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References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4992706" y="9534525"/>
            <a:ext cx="8302587" cy="547688"/>
            <a:chOff x="0" y="0"/>
            <a:chExt cx="11070116" cy="7302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070116" cy="730250"/>
            </a:xfrm>
            <a:custGeom>
              <a:avLst/>
              <a:gdLst/>
              <a:ahLst/>
              <a:cxnLst/>
              <a:rect r="r" b="b" t="t" l="l"/>
              <a:pathLst>
                <a:path h="730250" w="11070116">
                  <a:moveTo>
                    <a:pt x="0" y="0"/>
                  </a:moveTo>
                  <a:lnTo>
                    <a:pt x="11070116" y="0"/>
                  </a:lnTo>
                  <a:lnTo>
                    <a:pt x="11070116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1070116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915900" y="9534525"/>
            <a:ext cx="4114800" cy="547688"/>
            <a:chOff x="0" y="0"/>
            <a:chExt cx="5486400" cy="7302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2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>
            <a:off x="0" y="1923056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0490" y="262882"/>
            <a:ext cx="9799578" cy="1531636"/>
            <a:chOff x="0" y="0"/>
            <a:chExt cx="13066104" cy="20421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066103" cy="2042181"/>
            </a:xfrm>
            <a:custGeom>
              <a:avLst/>
              <a:gdLst/>
              <a:ahLst/>
              <a:cxnLst/>
              <a:rect r="r" b="b" t="t" l="l"/>
              <a:pathLst>
                <a:path h="2042181" w="13066103">
                  <a:moveTo>
                    <a:pt x="0" y="0"/>
                  </a:moveTo>
                  <a:lnTo>
                    <a:pt x="13066103" y="0"/>
                  </a:lnTo>
                  <a:lnTo>
                    <a:pt x="13066103" y="2042181"/>
                  </a:lnTo>
                  <a:lnTo>
                    <a:pt x="0" y="20421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3066104" cy="210885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b="true" sz="6999" spc="-42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Problem Statement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934950" y="9648825"/>
            <a:ext cx="4114800" cy="547688"/>
            <a:chOff x="0" y="0"/>
            <a:chExt cx="5486400" cy="730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992706" y="9715500"/>
            <a:ext cx="8302587" cy="547688"/>
            <a:chOff x="0" y="0"/>
            <a:chExt cx="11070116" cy="7302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070116" cy="730250"/>
            </a:xfrm>
            <a:custGeom>
              <a:avLst/>
              <a:gdLst/>
              <a:ahLst/>
              <a:cxnLst/>
              <a:rect r="r" b="b" t="t" l="l"/>
              <a:pathLst>
                <a:path h="730250" w="11070116">
                  <a:moveTo>
                    <a:pt x="0" y="0"/>
                  </a:moveTo>
                  <a:lnTo>
                    <a:pt x="11070116" y="0"/>
                  </a:lnTo>
                  <a:lnTo>
                    <a:pt x="11070116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1070116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sp>
        <p:nvSpPr>
          <p:cNvPr name="AutoShape 11" id="11"/>
          <p:cNvSpPr/>
          <p:nvPr/>
        </p:nvSpPr>
        <p:spPr>
          <a:xfrm>
            <a:off x="0" y="1923056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356314" y="3086100"/>
            <a:ext cx="17265677" cy="3905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51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Traditional online learning platforms require instructors to manually design courses, which is time-consuming and inconsistent in quality. Students also struggle to find personalized learning paths aligned with their skill level and goals.</a:t>
            </a:r>
          </a:p>
          <a:p>
            <a:pPr algn="just">
              <a:lnSpc>
                <a:spcPts val="5100"/>
              </a:lnSpc>
            </a:pPr>
          </a:p>
          <a:p>
            <a:pPr algn="just" marL="647700" indent="-323850" lvl="1">
              <a:lnSpc>
                <a:spcPts val="51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There is a need for a system that automatically generates structured and personalized courses using Al, making course creation faster for instructors and learning more adaptive for students.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2127" y="-56080"/>
            <a:ext cx="16147798" cy="1469708"/>
            <a:chOff x="0" y="0"/>
            <a:chExt cx="21530397" cy="19596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530397" cy="1959610"/>
            </a:xfrm>
            <a:custGeom>
              <a:avLst/>
              <a:gdLst/>
              <a:ahLst/>
              <a:cxnLst/>
              <a:rect r="r" b="b" t="t" l="l"/>
              <a:pathLst>
                <a:path h="1959610" w="21530397">
                  <a:moveTo>
                    <a:pt x="0" y="0"/>
                  </a:moveTo>
                  <a:lnTo>
                    <a:pt x="21530397" y="0"/>
                  </a:lnTo>
                  <a:lnTo>
                    <a:pt x="21530397" y="1959610"/>
                  </a:lnTo>
                  <a:lnTo>
                    <a:pt x="0" y="19596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1530397" cy="202628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999" spc="-42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Literature Survey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231452" y="1952625"/>
            <a:ext cx="8738277" cy="746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00"/>
              </a:lnSpc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           OUR EDGE (HOW THIS PROJECT IS DIFFERENT)</a:t>
            </a:r>
          </a:p>
          <a:p>
            <a:pPr algn="just">
              <a:lnSpc>
                <a:spcPts val="4500"/>
              </a:lnSpc>
            </a:pPr>
          </a:p>
          <a:p>
            <a:pPr algn="just" marL="542925" indent="-271462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Our application u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ses AI to automatically generate courses, quizzes, and assignments, Creating a Roadmap for students.</a:t>
            </a:r>
          </a:p>
          <a:p>
            <a:pPr algn="just" marL="542925" indent="-271462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All tools in one platform — no need for multiple apps.</a:t>
            </a:r>
          </a:p>
          <a:p>
            <a:pPr algn="just" marL="542925" indent="-271462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Adaptive learning and supports local academic needs..</a:t>
            </a:r>
          </a:p>
          <a:p>
            <a:pPr algn="just" marL="542925" indent="-271462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We will make it s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imple and clean UI for students with no technical background, So that they can use it easily</a:t>
            </a:r>
          </a:p>
          <a:p>
            <a:pPr algn="just">
              <a:lnSpc>
                <a:spcPts val="4500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6096000" y="9534525"/>
            <a:ext cx="6499504" cy="576731"/>
            <a:chOff x="0" y="0"/>
            <a:chExt cx="8229600" cy="7302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22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822960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2296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915900" y="9549047"/>
            <a:ext cx="4114800" cy="547688"/>
            <a:chOff x="0" y="0"/>
            <a:chExt cx="5486400" cy="7302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4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212127" y="1933576"/>
            <a:ext cx="8545628" cy="7467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00"/>
              </a:lnSpc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           CURRENT SOLUTIONS (WHAT EXISTS NOW)</a:t>
            </a:r>
          </a:p>
          <a:p>
            <a:pPr algn="just">
              <a:lnSpc>
                <a:spcPts val="4500"/>
              </a:lnSpc>
            </a:pPr>
          </a:p>
          <a:p>
            <a:pPr algn="just" marL="647706" indent="-323853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Platforms like Coursera and Udemy offer many courses for students but do not provide personalized learning paths.</a:t>
            </a:r>
          </a:p>
          <a:p>
            <a:pPr algn="just" marL="647706" indent="-323853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Students often rely on YouTube videos, PDF notes, and random websites, which makes learning unorganized.</a:t>
            </a:r>
          </a:p>
          <a:p>
            <a:pPr algn="just" marL="647706" indent="-323853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Some apps give quizzes and practice questions, but they do not explain topics based on the student’s weak areas.</a:t>
            </a:r>
          </a:p>
          <a:p>
            <a:pPr algn="just" marL="647706" indent="-323853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Existing tools do not generate study plans, summaries, or revision notes automatically.</a:t>
            </a:r>
          </a:p>
        </p:txBody>
      </p:sp>
      <p:sp>
        <p:nvSpPr>
          <p:cNvPr name="AutoShape 13" id="13"/>
          <p:cNvSpPr/>
          <p:nvPr/>
        </p:nvSpPr>
        <p:spPr>
          <a:xfrm>
            <a:off x="0" y="1546978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150" y="0"/>
            <a:ext cx="15773400" cy="1598311"/>
            <a:chOff x="0" y="0"/>
            <a:chExt cx="21031200" cy="21310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31200" cy="2131081"/>
            </a:xfrm>
            <a:custGeom>
              <a:avLst/>
              <a:gdLst/>
              <a:ahLst/>
              <a:cxnLst/>
              <a:rect r="r" b="b" t="t" l="l"/>
              <a:pathLst>
                <a:path h="2131081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131081"/>
                  </a:lnTo>
                  <a:lnTo>
                    <a:pt x="0" y="21310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1031200" cy="219775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b="true" sz="6999" spc="-42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Project Objectives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057900" y="9591675"/>
            <a:ext cx="6409774" cy="568769"/>
            <a:chOff x="0" y="0"/>
            <a:chExt cx="8229600" cy="730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22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822960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2296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915900" y="9563100"/>
            <a:ext cx="4114800" cy="547688"/>
            <a:chOff x="0" y="0"/>
            <a:chExt cx="5486400" cy="7302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67400" y="3436518"/>
            <a:ext cx="13753017" cy="579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57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SPECIFIC OBJECTIVES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</a:t>
            </a:r>
          </a:p>
          <a:p>
            <a:pPr algn="just" marL="647700" indent="-323850" lvl="1">
              <a:lnSpc>
                <a:spcPts val="57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Create AI-generated course outlines, modules, and explanations.</a:t>
            </a:r>
          </a:p>
          <a:p>
            <a:pPr algn="just" marL="647700" indent="-323850" lvl="1">
              <a:lnSpc>
                <a:spcPts val="57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Provide personalized learning paths for students.</a:t>
            </a:r>
          </a:p>
          <a:p>
            <a:pPr algn="just" marL="647700" indent="-323850" lvl="1">
              <a:lnSpc>
                <a:spcPts val="57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Generate quizzes, assignments, and practice questions automatically.</a:t>
            </a:r>
          </a:p>
          <a:p>
            <a:pPr algn="just" marL="647700" indent="-323850" lvl="1">
              <a:lnSpc>
                <a:spcPts val="57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Offer AI-based summaries, revision notes, and flashcards.</a:t>
            </a:r>
          </a:p>
          <a:p>
            <a:pPr algn="just" marL="647700" indent="-323850" lvl="1">
              <a:lnSpc>
                <a:spcPts val="57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Include a progress tracker to monitor student improvement.</a:t>
            </a:r>
          </a:p>
          <a:p>
            <a:pPr algn="just" marL="647700" indent="-323850" lvl="1">
              <a:lnSpc>
                <a:spcPts val="57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Give instant concept explanations through an AI assistant.</a:t>
            </a:r>
          </a:p>
          <a:p>
            <a:pPr algn="just" marL="647700" indent="-323850" lvl="1">
              <a:lnSpc>
                <a:spcPts val="57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Support multiple difficulty levels (beginner, intermediate, advanced).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21137" y="2053387"/>
            <a:ext cx="17153200" cy="131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51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PRIMARY GOAL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 To build an AI-powered platform that generates personalized courses and study paths for students based on their skills, goals, and learning pace.</a:t>
            </a:r>
          </a:p>
        </p:txBody>
      </p:sp>
      <p:sp>
        <p:nvSpPr>
          <p:cNvPr name="AutoShape 13" id="13"/>
          <p:cNvSpPr/>
          <p:nvPr/>
        </p:nvSpPr>
        <p:spPr>
          <a:xfrm>
            <a:off x="0" y="1539025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1750" y="-112913"/>
            <a:ext cx="15773400" cy="1988345"/>
            <a:chOff x="0" y="0"/>
            <a:chExt cx="21031200" cy="26511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1031200" cy="271780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b="true" sz="6999" spc="-42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Proposed Solution -  Block Diagram 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057900" y="9516594"/>
            <a:ext cx="6374278" cy="565619"/>
            <a:chOff x="0" y="0"/>
            <a:chExt cx="8229600" cy="730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22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822960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2296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915900" y="9534525"/>
            <a:ext cx="4114800" cy="547688"/>
            <a:chOff x="0" y="0"/>
            <a:chExt cx="5486400" cy="7302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6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555611" y="2096355"/>
            <a:ext cx="5176778" cy="7438170"/>
          </a:xfrm>
          <a:custGeom>
            <a:avLst/>
            <a:gdLst/>
            <a:ahLst/>
            <a:cxnLst/>
            <a:rect r="r" b="b" t="t" l="l"/>
            <a:pathLst>
              <a:path h="7438170" w="5176778">
                <a:moveTo>
                  <a:pt x="0" y="0"/>
                </a:moveTo>
                <a:lnTo>
                  <a:pt x="5176778" y="0"/>
                </a:lnTo>
                <a:lnTo>
                  <a:pt x="5176778" y="7438170"/>
                </a:lnTo>
                <a:lnTo>
                  <a:pt x="0" y="7438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16" t="-8340" r="-2353" b="-1522"/>
            </a:stretch>
          </a:blipFill>
        </p:spPr>
      </p:sp>
      <p:sp>
        <p:nvSpPr>
          <p:cNvPr name="AutoShape 12" id="12"/>
          <p:cNvSpPr/>
          <p:nvPr/>
        </p:nvSpPr>
        <p:spPr>
          <a:xfrm>
            <a:off x="0" y="1599234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0738" y="0"/>
            <a:ext cx="15773400" cy="1500803"/>
            <a:chOff x="0" y="0"/>
            <a:chExt cx="21031200" cy="20010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31200" cy="2001070"/>
            </a:xfrm>
            <a:custGeom>
              <a:avLst/>
              <a:gdLst/>
              <a:ahLst/>
              <a:cxnLst/>
              <a:rect r="r" b="b" t="t" l="l"/>
              <a:pathLst>
                <a:path h="2001070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001070"/>
                  </a:lnTo>
                  <a:lnTo>
                    <a:pt x="0" y="20010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1031200" cy="20677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b="true" sz="6999" spc="-42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TECHNOLOGY STACK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80738" y="1775420"/>
            <a:ext cx="7065143" cy="801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b="true" sz="3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 FRONTEND</a:t>
            </a:r>
          </a:p>
          <a:p>
            <a:pPr algn="l" marL="647700" indent="-323850" lvl="1">
              <a:lnSpc>
                <a:spcPts val="525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HTML,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React.js,JavaScript,Tailwind css.</a:t>
            </a:r>
          </a:p>
          <a:p>
            <a:pPr algn="l">
              <a:lnSpc>
                <a:spcPts val="5250"/>
              </a:lnSpc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b="true" sz="3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BACKEND</a:t>
            </a:r>
          </a:p>
          <a:p>
            <a:pPr algn="just" marL="647700" indent="-323850" lvl="1">
              <a:lnSpc>
                <a:spcPts val="525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Node.js,Express.js</a:t>
            </a:r>
          </a:p>
          <a:p>
            <a:pPr algn="l">
              <a:lnSpc>
                <a:spcPts val="5250"/>
              </a:lnSpc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b="true" sz="3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DATABASE</a:t>
            </a:r>
          </a:p>
          <a:p>
            <a:pPr algn="l" marL="647700" indent="-323850" lvl="1">
              <a:lnSpc>
                <a:spcPts val="525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MongoDB (NoSQL)</a:t>
            </a:r>
          </a:p>
          <a:p>
            <a:pPr algn="l">
              <a:lnSpc>
                <a:spcPts val="5250"/>
              </a:lnSpc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  <a:r>
              <a:rPr lang="en-US" b="true" sz="3000" i="true">
                <a:solidFill>
                  <a:srgbClr val="000000"/>
                </a:solidFill>
                <a:latin typeface="Calibri (MS) Bold Italics"/>
                <a:ea typeface="Calibri (MS) Bold Italics"/>
                <a:cs typeface="Calibri (MS) Bold Italics"/>
                <a:sym typeface="Calibri (MS) Bold Italics"/>
              </a:rPr>
              <a:t>AI INTEGRATION</a:t>
            </a:r>
          </a:p>
          <a:p>
            <a:pPr algn="l" marL="647700" indent="-323850" lvl="1">
              <a:lnSpc>
                <a:spcPts val="525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OpenAI / Gemini API / Llama API</a:t>
            </a:r>
          </a:p>
          <a:p>
            <a:pPr algn="l" marL="647700" indent="-323850" lvl="1">
              <a:lnSpc>
                <a:spcPts val="525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NLP-based content generation</a:t>
            </a:r>
          </a:p>
          <a:p>
            <a:pPr algn="l" marL="647700" indent="-323850" lvl="1">
              <a:lnSpc>
                <a:spcPts val="525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Keyword extraction</a:t>
            </a:r>
          </a:p>
          <a:p>
            <a:pPr algn="l" marL="647700" indent="-323850" lvl="1">
              <a:lnSpc>
                <a:spcPts val="525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Course structuring models</a:t>
            </a:r>
          </a:p>
          <a:p>
            <a:pPr algn="ctr">
              <a:lnSpc>
                <a:spcPts val="5250"/>
              </a:lnSpc>
            </a:pP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5971803" y="9519245"/>
            <a:ext cx="6344394" cy="562967"/>
            <a:chOff x="0" y="0"/>
            <a:chExt cx="8229600" cy="7302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22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822960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2296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989031" y="9519245"/>
            <a:ext cx="4114800" cy="547688"/>
            <a:chOff x="0" y="0"/>
            <a:chExt cx="5486400" cy="7302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7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8519452" y="1994495"/>
            <a:ext cx="9527840" cy="7263805"/>
          </a:xfrm>
          <a:custGeom>
            <a:avLst/>
            <a:gdLst/>
            <a:ahLst/>
            <a:cxnLst/>
            <a:rect r="r" b="b" t="t" l="l"/>
            <a:pathLst>
              <a:path h="7263805" w="9527840">
                <a:moveTo>
                  <a:pt x="0" y="0"/>
                </a:moveTo>
                <a:lnTo>
                  <a:pt x="9527840" y="0"/>
                </a:lnTo>
                <a:lnTo>
                  <a:pt x="9527840" y="7263805"/>
                </a:lnTo>
                <a:lnTo>
                  <a:pt x="0" y="72638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1" t="-4753" r="-7086" b="-1743"/>
            </a:stretch>
          </a:blipFill>
          <a:ln w="38100" cap="rnd">
            <a:solidFill>
              <a:srgbClr val="000000"/>
            </a:solidFill>
            <a:prstDash val="solid"/>
            <a:round/>
          </a:ln>
        </p:spPr>
      </p:sp>
      <p:sp>
        <p:nvSpPr>
          <p:cNvPr name="AutoShape 13" id="13"/>
          <p:cNvSpPr/>
          <p:nvPr/>
        </p:nvSpPr>
        <p:spPr>
          <a:xfrm>
            <a:off x="0" y="1374458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34475" y="-171450"/>
            <a:ext cx="15773400" cy="1900806"/>
            <a:chOff x="0" y="0"/>
            <a:chExt cx="21031200" cy="25344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31200" cy="2534408"/>
            </a:xfrm>
            <a:custGeom>
              <a:avLst/>
              <a:gdLst/>
              <a:ahLst/>
              <a:cxnLst/>
              <a:rect r="r" b="b" t="t" l="l"/>
              <a:pathLst>
                <a:path h="2534408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534408"/>
                  </a:lnTo>
                  <a:lnTo>
                    <a:pt x="0" y="25344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1031200" cy="2601083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b="true" sz="6999" spc="-42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Feasibility Study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924594" y="9534525"/>
            <a:ext cx="6503249" cy="577063"/>
            <a:chOff x="0" y="0"/>
            <a:chExt cx="8229600" cy="730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22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822960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2296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915900" y="9534525"/>
            <a:ext cx="4114800" cy="547688"/>
            <a:chOff x="0" y="0"/>
            <a:chExt cx="5486400" cy="7302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8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09683" y="5738813"/>
            <a:ext cx="5661377" cy="349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90"/>
              </a:lnSpc>
            </a:pPr>
          </a:p>
          <a:p>
            <a:pPr algn="just">
              <a:lnSpc>
                <a:spcPts val="459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The team is proficient in JavaScript and Web Development. The MERN stack is open-source, well-documented, and widely supported by the community.</a:t>
            </a:r>
          </a:p>
          <a:p>
            <a:pPr algn="just">
              <a:lnSpc>
                <a:spcPts val="459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6340347" y="5731439"/>
            <a:ext cx="5607307" cy="349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90"/>
              </a:lnSpc>
            </a:pPr>
          </a:p>
          <a:p>
            <a:pPr algn="just">
              <a:lnSpc>
                <a:spcPts val="459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Development tools (VS Code, Git) are free. Hosting can be managed via free tiers on platforms like Vercel (Frontend) and Render (Backend). </a:t>
            </a:r>
          </a:p>
          <a:p>
            <a:pPr algn="just">
              <a:lnSpc>
                <a:spcPts val="459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2373717" y="5767387"/>
            <a:ext cx="5779555" cy="2914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90"/>
              </a:lnSpc>
            </a:pPr>
          </a:p>
          <a:p>
            <a:pPr algn="just">
              <a:lnSpc>
                <a:spcPts val="4590"/>
              </a:lnSpc>
            </a:pPr>
            <a:r>
              <a:rPr lang="en-US" sz="27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For the 'Smart' recommendation features, we will utilize publicly available educational datasets from Kaggle to train our initial models .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209675" y="2152609"/>
            <a:ext cx="2816830" cy="2816830"/>
          </a:xfrm>
          <a:custGeom>
            <a:avLst/>
            <a:gdLst/>
            <a:ahLst/>
            <a:cxnLst/>
            <a:rect r="r" b="b" t="t" l="l"/>
            <a:pathLst>
              <a:path h="2816830" w="2816830">
                <a:moveTo>
                  <a:pt x="0" y="0"/>
                </a:moveTo>
                <a:lnTo>
                  <a:pt x="2816830" y="0"/>
                </a:lnTo>
                <a:lnTo>
                  <a:pt x="2816830" y="2816830"/>
                </a:lnTo>
                <a:lnTo>
                  <a:pt x="0" y="28168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670785" y="2129756"/>
            <a:ext cx="2965479" cy="2839682"/>
          </a:xfrm>
          <a:custGeom>
            <a:avLst/>
            <a:gdLst/>
            <a:ahLst/>
            <a:cxnLst/>
            <a:rect r="r" b="b" t="t" l="l"/>
            <a:pathLst>
              <a:path h="2839682" w="2965479">
                <a:moveTo>
                  <a:pt x="0" y="0"/>
                </a:moveTo>
                <a:lnTo>
                  <a:pt x="2965480" y="0"/>
                </a:lnTo>
                <a:lnTo>
                  <a:pt x="2965480" y="2839683"/>
                </a:lnTo>
                <a:lnTo>
                  <a:pt x="0" y="2839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88" t="-2835" r="0" b="-2835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3778239" y="2152609"/>
            <a:ext cx="2816830" cy="2816830"/>
          </a:xfrm>
          <a:custGeom>
            <a:avLst/>
            <a:gdLst/>
            <a:ahLst/>
            <a:cxnLst/>
            <a:rect r="r" b="b" t="t" l="l"/>
            <a:pathLst>
              <a:path h="2816830" w="2816830">
                <a:moveTo>
                  <a:pt x="0" y="0"/>
                </a:moveTo>
                <a:lnTo>
                  <a:pt x="2816830" y="0"/>
                </a:lnTo>
                <a:lnTo>
                  <a:pt x="2816830" y="2816830"/>
                </a:lnTo>
                <a:lnTo>
                  <a:pt x="0" y="28168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-19050" y="5359964"/>
            <a:ext cx="5661377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TEC</a:t>
            </a: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HNICAL FEASIBILITY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226565" y="5359964"/>
            <a:ext cx="5661377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RESOURCE</a:t>
            </a: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FEASIBILITY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545167" y="5359964"/>
            <a:ext cx="5661377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DATA</a:t>
            </a:r>
            <a:r>
              <a:rPr lang="en-US" b="true" sz="3499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AVAILABILITY</a:t>
            </a:r>
          </a:p>
        </p:txBody>
      </p:sp>
      <p:sp>
        <p:nvSpPr>
          <p:cNvPr name="AutoShape 20" id="20"/>
          <p:cNvSpPr/>
          <p:nvPr/>
        </p:nvSpPr>
        <p:spPr>
          <a:xfrm>
            <a:off x="0" y="1374458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12714" y="75737"/>
            <a:ext cx="15773400" cy="1404275"/>
            <a:chOff x="0" y="0"/>
            <a:chExt cx="21031200" cy="18723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31200" cy="1872367"/>
            </a:xfrm>
            <a:custGeom>
              <a:avLst/>
              <a:gdLst/>
              <a:ahLst/>
              <a:cxnLst/>
              <a:rect r="r" b="b" t="t" l="l"/>
              <a:pathLst>
                <a:path h="187236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1872367"/>
                  </a:lnTo>
                  <a:lnTo>
                    <a:pt x="0" y="18723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1031200" cy="193904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b="true" sz="6999" spc="-42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Tentative Timeline - Smart Learn Studio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057900" y="9534525"/>
            <a:ext cx="6172200" cy="547688"/>
            <a:chOff x="0" y="0"/>
            <a:chExt cx="8229600" cy="730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229600" cy="730250"/>
            </a:xfrm>
            <a:custGeom>
              <a:avLst/>
              <a:gdLst/>
              <a:ahLst/>
              <a:cxnLst/>
              <a:rect r="r" b="b" t="t" l="l"/>
              <a:pathLst>
                <a:path h="730250" w="8229600">
                  <a:moveTo>
                    <a:pt x="0" y="0"/>
                  </a:moveTo>
                  <a:lnTo>
                    <a:pt x="8229600" y="0"/>
                  </a:lnTo>
                  <a:lnTo>
                    <a:pt x="82296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2296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Baderia Global Institute of Engineering and Management, Jabalpur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915900" y="9534525"/>
            <a:ext cx="4114800" cy="547688"/>
            <a:chOff x="0" y="0"/>
            <a:chExt cx="5486400" cy="7302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86400" cy="730250"/>
            </a:xfrm>
            <a:custGeom>
              <a:avLst/>
              <a:gdLst/>
              <a:ahLst/>
              <a:cxnLst/>
              <a:rect r="r" b="b" t="t" l="l"/>
              <a:pathLst>
                <a:path h="730250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486400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9</a:t>
              </a:r>
            </a:p>
          </p:txBody>
        </p:sp>
      </p:grpSp>
      <p:sp>
        <p:nvSpPr>
          <p:cNvPr name="AutoShape 11" id="11"/>
          <p:cNvSpPr/>
          <p:nvPr/>
        </p:nvSpPr>
        <p:spPr>
          <a:xfrm>
            <a:off x="0" y="1374458"/>
            <a:ext cx="182880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312714" y="1943100"/>
            <a:ext cx="17662572" cy="731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00"/>
              </a:lnSpc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THE EXECUTION OF SMARTLEARN STUDIO IS PLANNED OVER A DURATION OF FOUR MONTHS.</a:t>
            </a:r>
          </a:p>
          <a:p>
            <a:pPr algn="just">
              <a:lnSpc>
                <a:spcPts val="6000"/>
              </a:lnSpc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Month 1 - 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focuses on r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equirement analysis, UI/UX design, system architecture planning, and finalization of the MERN stack with AI integration.</a:t>
            </a:r>
          </a:p>
          <a:p>
            <a:pPr algn="just">
              <a:lnSpc>
                <a:spcPts val="5700"/>
              </a:lnSpc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Month 2 - 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involves core development, including frontend and backend implementation, user authentication, and database integration.</a:t>
            </a:r>
          </a:p>
          <a:p>
            <a:pPr algn="just">
              <a:lnSpc>
                <a:spcPts val="5700"/>
              </a:lnSpc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Month 3 - 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Cover AI-powered course generation, learning workflow development, system logic testing, and optimization.</a:t>
            </a:r>
          </a:p>
          <a:p>
            <a:pPr algn="just">
              <a:lnSpc>
                <a:spcPts val="5700"/>
              </a:lnSpc>
            </a:pPr>
            <a:r>
              <a:rPr lang="en-US" b="true" sz="300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Month 4 - I</a:t>
            </a:r>
            <a:r>
              <a:rPr lang="en-US" sz="3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 dedicated to system testing, bug fixing, performance optimization, live deployment, and preparation of final documentation and project report.</a:t>
            </a:r>
          </a:p>
          <a:p>
            <a:pPr algn="just">
              <a:lnSpc>
                <a:spcPts val="5700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DAG55oGiTuE</dc:identifier>
  <dcterms:modified xsi:type="dcterms:W3CDTF">2011-08-01T06:04:30Z</dcterms:modified>
  <cp:revision>1</cp:revision>
  <dc:title>Smart-Learn-Studio</dc:title>
</cp:coreProperties>
</file>

<file path=docProps/thumbnail.jpeg>
</file>